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596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4DF2A-D2FB-4158-B771-070079B9F54D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0BBB6-1412-4DE8-8BC6-0003091D296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www.york.ac.uk/history-of-art/research/neapolitan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mailto:helen.hills@york.ac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85853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85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24596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72200" y="4572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Naples at Compton </a:t>
            </a:r>
            <a:r>
              <a:rPr lang="en-US" sz="2400" b="1" dirty="0" err="1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Verney</a:t>
            </a:r>
            <a:endParaRPr lang="en-US" sz="2400" b="1" dirty="0" smtClean="0">
              <a:solidFill>
                <a:schemeClr val="bg1">
                  <a:lumMod val="95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72200" y="5486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International Symposium</a:t>
            </a:r>
          </a:p>
          <a:p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17 June 2015</a:t>
            </a:r>
          </a:p>
          <a:p>
            <a:r>
              <a:rPr lang="en-US" b="1" i="1" dirty="0" err="1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Programme</a:t>
            </a:r>
            <a:endParaRPr lang="en-GB" b="1" i="1" dirty="0">
              <a:solidFill>
                <a:schemeClr val="bg1">
                  <a:lumMod val="95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3657600"/>
            <a:ext cx="2971800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Naples at Compton Verney</a:t>
            </a:r>
          </a:p>
          <a:p>
            <a:pPr algn="ctr"/>
            <a:endParaRPr lang="en-US" sz="1100" dirty="0" smtClean="0">
              <a:solidFill>
                <a:srgbClr val="245967"/>
              </a:solidFill>
              <a:latin typeface="Baskerville Old Face" pitchFamily="18" charset="0"/>
              <a:cs typeface="Baskerville"/>
            </a:endParaRP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Organized by 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Helen Hills (</a:t>
            </a:r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  <a:hlinkClick r:id="rId2"/>
              </a:rPr>
              <a:t>helen.hills@york.ac.uk</a:t>
            </a:r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)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  Department of History of Art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University of York</a:t>
            </a:r>
            <a:endParaRPr lang="en-US" sz="1000" dirty="0" smtClean="0">
              <a:solidFill>
                <a:srgbClr val="245967"/>
              </a:solidFill>
              <a:latin typeface="Baskerville Old Face" pitchFamily="18" charset="0"/>
              <a:cs typeface="Baskerville"/>
            </a:endParaRPr>
          </a:p>
          <a:p>
            <a:pPr algn="ctr"/>
            <a:endParaRPr lang="en-US" sz="1000" dirty="0" smtClean="0">
              <a:solidFill>
                <a:srgbClr val="245967"/>
              </a:solidFill>
              <a:latin typeface="Baskerville Old Face" pitchFamily="18" charset="0"/>
              <a:cs typeface="Baskerville"/>
            </a:endParaRPr>
          </a:p>
          <a:p>
            <a:pPr algn="ctr"/>
            <a:r>
              <a:rPr lang="en-US" sz="10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In collaboration with 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Compton Verney</a:t>
            </a:r>
            <a:r>
              <a:rPr lang="en-US" sz="1100" dirty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 </a:t>
            </a:r>
            <a:endParaRPr lang="en-US" sz="1100" dirty="0" smtClean="0">
              <a:solidFill>
                <a:srgbClr val="245967"/>
              </a:solidFill>
              <a:latin typeface="Baskerville Old Face" pitchFamily="18" charset="0"/>
              <a:cs typeface="Baskerville"/>
            </a:endParaRPr>
          </a:p>
          <a:p>
            <a:pPr algn="ctr"/>
            <a:endParaRPr lang="en-US" sz="1100" dirty="0">
              <a:solidFill>
                <a:srgbClr val="245967"/>
              </a:solidFill>
              <a:latin typeface="Baskerville Old Face" pitchFamily="18" charset="0"/>
              <a:cs typeface="Baskerville"/>
            </a:endParaRP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Sponsored by: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Department of History of Art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 Architectural History &amp; Theory Research School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University of York</a:t>
            </a:r>
          </a:p>
          <a:p>
            <a:pPr algn="ctr"/>
            <a:r>
              <a:rPr lang="en-US" sz="1100" dirty="0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Supported by Compton </a:t>
            </a:r>
            <a:r>
              <a:rPr lang="en-US" sz="1100" dirty="0" err="1" smtClean="0">
                <a:solidFill>
                  <a:srgbClr val="245967"/>
                </a:solidFill>
                <a:latin typeface="Baskerville Old Face" pitchFamily="18" charset="0"/>
                <a:cs typeface="Baskerville"/>
              </a:rPr>
              <a:t>Verney</a:t>
            </a:r>
            <a:endParaRPr lang="en-US" sz="1100" dirty="0" smtClean="0">
              <a:solidFill>
                <a:srgbClr val="245967"/>
              </a:solidFill>
              <a:latin typeface="Baskerville Old Face" pitchFamily="18" charset="0"/>
              <a:cs typeface="Baskerville"/>
            </a:endParaRPr>
          </a:p>
          <a:p>
            <a:endParaRPr lang="en-US" sz="1100" dirty="0" smtClean="0">
              <a:latin typeface="Baskerville Old Face" pitchFamily="18" charset="0"/>
            </a:endParaRPr>
          </a:p>
        </p:txBody>
      </p:sp>
      <p:pic>
        <p:nvPicPr>
          <p:cNvPr id="1026" name="Picture 2" descr="C:\Users\Bogdan\Desktop\huhuhu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3124201" cy="6921074"/>
          </a:xfrm>
          <a:prstGeom prst="rect">
            <a:avLst/>
          </a:prstGeom>
          <a:noFill/>
        </p:spPr>
      </p:pic>
      <p:pic>
        <p:nvPicPr>
          <p:cNvPr id="1027" name="Picture 3" descr="C:\Users\Bogdan\Desktop\uuhuhuhu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5999" y="0"/>
            <a:ext cx="3081866" cy="693419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096000" y="381000"/>
            <a:ext cx="3048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Naples at </a:t>
            </a:r>
          </a:p>
          <a:p>
            <a:pPr algn="ctr"/>
            <a:r>
              <a:rPr lang="en-US" sz="2800" b="1" dirty="0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Compton Verney</a:t>
            </a:r>
          </a:p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248400" y="5562600"/>
            <a:ext cx="289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International Symposium</a:t>
            </a:r>
          </a:p>
          <a:p>
            <a:pPr algn="ctr"/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17 June 2015</a:t>
            </a:r>
          </a:p>
          <a:p>
            <a:pPr algn="ctr"/>
            <a:r>
              <a:rPr lang="en-US" sz="2000" b="1" dirty="0" err="1" smtClean="0">
                <a:solidFill>
                  <a:schemeClr val="bg1">
                    <a:lumMod val="95000"/>
                  </a:schemeClr>
                </a:solidFill>
                <a:latin typeface="Baskerville Old Face" pitchFamily="18" charset="0"/>
              </a:rPr>
              <a:t>Programme</a:t>
            </a:r>
            <a:endParaRPr lang="en-GB" sz="2000" b="1" dirty="0">
              <a:solidFill>
                <a:schemeClr val="bg1">
                  <a:lumMod val="95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00400" y="304800"/>
            <a:ext cx="274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45967"/>
                </a:solidFill>
                <a:latin typeface="Baskerville Old Face"/>
                <a:cs typeface="Baskerville Old Face"/>
              </a:rPr>
              <a:t>Join </a:t>
            </a:r>
            <a:r>
              <a:rPr lang="en-US" sz="1600" b="1" dirty="0">
                <a:solidFill>
                  <a:srgbClr val="245967"/>
                </a:solidFill>
                <a:latin typeface="Baskerville Old Face"/>
                <a:cs typeface="Baskerville Old Face"/>
              </a:rPr>
              <a:t>the Neapolitan Network: </a:t>
            </a:r>
          </a:p>
          <a:p>
            <a:pPr algn="ctr"/>
            <a:endParaRPr lang="en-US" sz="1600" b="1" dirty="0">
              <a:solidFill>
                <a:srgbClr val="245967"/>
              </a:solidFill>
              <a:latin typeface="Baskerville Old Face"/>
              <a:cs typeface="Baskerville Old Face"/>
            </a:endParaRPr>
          </a:p>
          <a:p>
            <a:pPr algn="ctr"/>
            <a:r>
              <a:rPr lang="en-US" sz="1600" b="1" dirty="0">
                <a:solidFill>
                  <a:srgbClr val="245967"/>
                </a:solidFill>
                <a:latin typeface="Baskerville Old Face"/>
                <a:cs typeface="Baskerville Old Face"/>
                <a:hlinkClick r:id="rId5"/>
              </a:rPr>
              <a:t>http://www.york.ac.uk/history-of-art/research/</a:t>
            </a:r>
            <a:r>
              <a:rPr lang="en-US" sz="1600" b="1" dirty="0" smtClean="0">
                <a:solidFill>
                  <a:srgbClr val="245967"/>
                </a:solidFill>
                <a:latin typeface="Baskerville Old Face"/>
                <a:cs typeface="Baskerville Old Face"/>
                <a:hlinkClick r:id="rId5"/>
              </a:rPr>
              <a:t>neapolitan</a:t>
            </a:r>
            <a:endParaRPr lang="en-US" sz="1600" b="1" dirty="0" smtClean="0">
              <a:solidFill>
                <a:srgbClr val="245967"/>
              </a:solidFill>
              <a:latin typeface="Baskerville Old Face"/>
              <a:cs typeface="Baskerville Old Face"/>
            </a:endParaRPr>
          </a:p>
          <a:p>
            <a:pPr algn="ctr"/>
            <a:endParaRPr lang="en-US" sz="1600" b="1" dirty="0" smtClean="0">
              <a:solidFill>
                <a:srgbClr val="245967"/>
              </a:solidFill>
              <a:latin typeface="Baskerville Old Face"/>
              <a:cs typeface="Baskerville Old Face"/>
            </a:endParaRPr>
          </a:p>
          <a:p>
            <a:pPr algn="ctr"/>
            <a:r>
              <a:rPr lang="en-US" sz="1600" b="1" dirty="0">
                <a:solidFill>
                  <a:srgbClr val="245967"/>
                </a:solidFill>
                <a:latin typeface="Baskerville Old Face"/>
                <a:cs typeface="Baskerville Old Face"/>
              </a:rPr>
              <a:t>f</a:t>
            </a:r>
            <a:r>
              <a:rPr lang="en-US" sz="1600" b="1" dirty="0" smtClean="0">
                <a:solidFill>
                  <a:srgbClr val="245967"/>
                </a:solidFill>
                <a:latin typeface="Baskerville Old Face"/>
                <a:cs typeface="Baskerville Old Face"/>
              </a:rPr>
              <a:t>or all research on Naples</a:t>
            </a:r>
            <a:endParaRPr lang="en-US" sz="1600" b="1" dirty="0">
              <a:solidFill>
                <a:srgbClr val="245967"/>
              </a:solidFill>
              <a:latin typeface="Baskerville Old Face"/>
              <a:cs typeface="Baskerville Old Fac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10481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858000">
                <a:tc>
                  <a:txBody>
                    <a:bodyPr/>
                    <a:lstStyle/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11.00: Compton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Verney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opens to the public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11.15: Helen Hills (University of York):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Introduction &amp; Welcome</a:t>
                      </a:r>
                    </a:p>
                    <a:p>
                      <a:pPr algn="l"/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11.25: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Joris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van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Gastel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 (University of Hamburg):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'Figs and Guinea Pigs:</a:t>
                      </a:r>
                      <a:r>
                        <a:rPr lang="en-US" sz="1400" b="0" i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Colonial Traces in the Neapolitan Still Life ' .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11.50: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Letizia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Treves (Curator of Italian and Spanish Paintings 1600-1800, The National Gallery, London),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‘The Formation of the Neapolitan Baroque</a:t>
                      </a:r>
                      <a:r>
                        <a:rPr lang="en-US" sz="1400" b="0" i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P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aintings Collection at the National Gallery </a:t>
                      </a:r>
                      <a:r>
                        <a:rPr lang="en-US" sz="1400" b="0" i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i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n London’.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12.15: Discussion</a:t>
                      </a:r>
                    </a:p>
                    <a:p>
                      <a:pPr algn="l"/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12.30:</a:t>
                      </a:r>
                      <a:r>
                        <a:rPr lang="en-US" sz="14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Lunch for speakers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Chair: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Joris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van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Gastel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(University of Hamburg)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1.30: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Helen Hills (University of York)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'Breathing Fire: Vesuvius, Miraculous Blood and Neapolitan Baroque Architecture‘.</a:t>
                      </a:r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1.50: Helena Hammond (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Roehampton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University)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‘Coffee and Conciliation: Giovanni Paolo Panini’s Meeting of Carlo </a:t>
                      </a:r>
                      <a:r>
                        <a:rPr lang="en-US" sz="1400" b="0" i="1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di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Borbone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and Pope Benedict XIV at the Quirinal Coffee House  in 1744 and the New Cultural Politics of Bourbon Sovereignty in Eighteenth-Century Naples’.</a:t>
                      </a:r>
                      <a:endParaRPr lang="en-US" sz="1400" b="0" kern="1200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2.10: Discussion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2:25 Tea &amp;Coffee break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GB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2.55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Bogdan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Cornea (PhD student, University of York): ‘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Surfaces of Violence in </a:t>
                      </a:r>
                      <a:r>
                        <a:rPr lang="en-US" sz="1400" b="0" i="1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Jusepe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de Ribera's</a:t>
                      </a:r>
                      <a:r>
                        <a:rPr lang="en-US" sz="1400" b="0" i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Martyrdoms </a:t>
                      </a:r>
                      <a:r>
                        <a:rPr lang="en-US" sz="1400" b="0" i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f</a:t>
                      </a:r>
                      <a:r>
                        <a:rPr lang="en-US" sz="1400" b="0" i="1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Saint Bartholomew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’.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3.25: 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Josephine Neil (PhD student, King’s College London)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‘Darkness in </a:t>
                      </a:r>
                      <a:r>
                        <a:rPr lang="en-US" sz="1400" b="0" i="1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Giambattista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Caracciolo's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Baptism of Christ: Knowing and Unknowing the Divine’.</a:t>
                      </a:r>
                    </a:p>
                    <a:p>
                      <a:pPr algn="l"/>
                      <a:endParaRPr lang="en-US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3.50: Discussion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4.00-4.05: Paola </a:t>
                      </a:r>
                      <a:r>
                        <a:rPr lang="en-US" sz="1400" b="0" kern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Vitolo</a:t>
                      </a: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 (University of Catania): ‘</a:t>
                      </a:r>
                      <a:r>
                        <a:rPr lang="en-US" sz="1400" b="0" i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The Kingdom of Sicily Database Project’.</a:t>
                      </a:r>
                      <a:endParaRPr lang="en-GB" sz="1400" b="0" i="1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GB" sz="1400" b="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4.10:</a:t>
                      </a:r>
                      <a:r>
                        <a:rPr lang="en-US" sz="1400" b="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askerville Old Face" pitchFamily="18" charset="0"/>
                          <a:ea typeface="+mn-ea"/>
                          <a:cs typeface="+mn-cs"/>
                        </a:rPr>
                        <a:t> Highlights of the Neapolitan Collection Tour for General Public.</a:t>
                      </a:r>
                      <a:endParaRPr lang="en-GB" sz="1400" b="0" i="1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  <a:ea typeface="+mn-ea"/>
                        <a:cs typeface="+mn-cs"/>
                      </a:endParaRPr>
                    </a:p>
                    <a:p>
                      <a:endParaRPr lang="en-GB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askerville Old Fac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4414</TotalTime>
  <Words>145</Words>
  <Application>Microsoft Macintosh PowerPoint</Application>
  <PresentationFormat>On-screen Show (4:3)</PresentationFormat>
  <Paragraphs>80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Bogdan</dc:creator>
  <cp:lastModifiedBy>Helen Hills</cp:lastModifiedBy>
  <cp:revision>135</cp:revision>
  <dcterms:created xsi:type="dcterms:W3CDTF">2015-04-02T11:39:26Z</dcterms:created>
  <dcterms:modified xsi:type="dcterms:W3CDTF">2015-05-03T12:50:37Z</dcterms:modified>
</cp:coreProperties>
</file>